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5"/>
  </p:notesMasterIdLst>
  <p:sldIdLst>
    <p:sldId id="256" r:id="rId2"/>
    <p:sldId id="258" r:id="rId3"/>
    <p:sldId id="257" r:id="rId4"/>
    <p:sldId id="320" r:id="rId5"/>
    <p:sldId id="341" r:id="rId6"/>
    <p:sldId id="340" r:id="rId7"/>
    <p:sldId id="343" r:id="rId8"/>
    <p:sldId id="342" r:id="rId9"/>
    <p:sldId id="33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38" r:id="rId22"/>
    <p:sldId id="356" r:id="rId23"/>
    <p:sldId id="357" r:id="rId24"/>
    <p:sldId id="358" r:id="rId25"/>
    <p:sldId id="339" r:id="rId26"/>
    <p:sldId id="359" r:id="rId27"/>
    <p:sldId id="360" r:id="rId28"/>
    <p:sldId id="344" r:id="rId29"/>
    <p:sldId id="262" r:id="rId30"/>
    <p:sldId id="263" r:id="rId31"/>
    <p:sldId id="264" r:id="rId32"/>
    <p:sldId id="265" r:id="rId33"/>
    <p:sldId id="266" r:id="rId34"/>
    <p:sldId id="291" r:id="rId35"/>
    <p:sldId id="267" r:id="rId36"/>
    <p:sldId id="268" r:id="rId37"/>
    <p:sldId id="292" r:id="rId38"/>
    <p:sldId id="335" r:id="rId39"/>
    <p:sldId id="270" r:id="rId40"/>
    <p:sldId id="336" r:id="rId41"/>
    <p:sldId id="337" r:id="rId42"/>
    <p:sldId id="293" r:id="rId43"/>
    <p:sldId id="3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86126"/>
  </p:normalViewPr>
  <p:slideViewPr>
    <p:cSldViewPr snapToGrid="0">
      <p:cViewPr varScale="1">
        <p:scale>
          <a:sx n="108" d="100"/>
          <a:sy n="108" d="100"/>
        </p:scale>
        <p:origin x="1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encoding – good or bad?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2043144B-9772-13A4-FDB7-5C530C40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230B3C16-5FA8-6747-EE4E-5BBCB95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3FCB217D-02C1-2237-98DF-4216165CB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08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C0C20524-7BAA-D0BD-7D67-B922425B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DF9527D2-41E4-5368-7BEA-11AD23C65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BF7D25BD-6B13-9391-CE84-BB6DD64CA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11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6F48523-B689-5520-8064-CB2F72E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F63720F8-E21A-A6DD-A319-AA2D76CF2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F30978ED-C903-2443-1BE7-DF3FFCA6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61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F972C664-DF4C-AABC-15BC-1501CE85E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96EB74EE-0012-3378-67DB-4005FE16C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8F23F32E-6B09-2096-8C0D-BEB4E1AF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9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izprojec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Choosing Visual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BF7B502-8516-6350-D1E0-9BEE8FF8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4FDE467F-5B61-97B3-0845-E3B6AD9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0A227-2C4A-1BDB-2970-9217976F4F65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BC6E16-6964-3922-C0A7-74721CE9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103" y="766916"/>
            <a:ext cx="8020557" cy="5938683"/>
          </a:xfrm>
        </p:spPr>
        <p:txBody>
          <a:bodyPr anchor="t">
            <a:normAutofit/>
          </a:bodyPr>
          <a:lstStyle/>
          <a:p>
            <a:pPr lvl="0">
              <a:defRPr sz="6400"/>
            </a:pPr>
            <a:r>
              <a:rPr lang="en-US" sz="2600" dirty="0"/>
              <a:t>More important attributes should be encoded with more </a:t>
            </a:r>
            <a:r>
              <a:rPr lang="en-US" sz="2600" b="1" dirty="0"/>
              <a:t>effective</a:t>
            </a:r>
            <a:r>
              <a:rPr lang="en-US" sz="2600" dirty="0"/>
              <a:t> channels.   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Effectiveness</a:t>
            </a:r>
            <a:r>
              <a:rPr lang="en-US" sz="2800" dirty="0"/>
              <a:t> refers to how well a channel supports:</a:t>
            </a:r>
          </a:p>
          <a:p>
            <a:pPr lvl="1">
              <a:defRPr/>
            </a:pPr>
            <a:r>
              <a:rPr lang="en-US" sz="2600" dirty="0"/>
              <a:t>Accuracy</a:t>
            </a:r>
          </a:p>
          <a:p>
            <a:pPr lvl="1">
              <a:defRPr/>
            </a:pPr>
            <a:r>
              <a:rPr lang="en-US" sz="2600" dirty="0"/>
              <a:t>Discriminability</a:t>
            </a:r>
          </a:p>
          <a:p>
            <a:pPr lvl="1">
              <a:defRPr/>
            </a:pPr>
            <a:r>
              <a:rPr lang="en-US" sz="2600" dirty="0"/>
              <a:t>Separability </a:t>
            </a:r>
          </a:p>
          <a:p>
            <a:pPr lvl="1">
              <a:defRPr/>
            </a:pPr>
            <a:r>
              <a:rPr lang="en-US" sz="2600" dirty="0"/>
              <a:t>Visual popout</a:t>
            </a:r>
          </a:p>
          <a:p>
            <a:pPr lvl="1">
              <a:defRPr/>
            </a:pPr>
            <a:r>
              <a:rPr lang="en-US" sz="2600" dirty="0"/>
              <a:t>Grouping</a:t>
            </a:r>
          </a:p>
          <a:p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95656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3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</p:txBody>
      </p:sp>
    </p:spTree>
    <p:extLst>
      <p:ext uri="{BB962C8B-B14F-4D97-AF65-F5344CB8AC3E}">
        <p14:creationId xmlns:p14="http://schemas.microsoft.com/office/powerpoint/2010/main" val="103405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57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</p:txBody>
      </p:sp>
    </p:spTree>
    <p:extLst>
      <p:ext uri="{BB962C8B-B14F-4D97-AF65-F5344CB8AC3E}">
        <p14:creationId xmlns:p14="http://schemas.microsoft.com/office/powerpoint/2010/main" val="339353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4X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07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05B615D-DF08-56CE-7221-686C4347C930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16E6D83-8D61-BAA7-5DF4-5A6189586BE8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361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27X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81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3DC8321-2BAA-29F2-B7CF-529E153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86" y="2062295"/>
            <a:ext cx="7116418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3086629" cy="4601183"/>
          </a:xfrm>
        </p:spPr>
        <p:txBody>
          <a:bodyPr/>
          <a:lstStyle/>
          <a:p>
            <a:r>
              <a:rPr lang="en-US" dirty="0"/>
              <a:t>Discriminability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3200" dirty="0"/>
              <a:t>how differentiable levels of the channel are 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4F2F-45C4-A970-322D-FAC2538F1F78}"/>
              </a:ext>
            </a:extLst>
          </p:cNvPr>
          <p:cNvSpPr txBox="1"/>
          <p:nvPr/>
        </p:nvSpPr>
        <p:spPr>
          <a:xfrm>
            <a:off x="9139767" y="5416811"/>
            <a:ext cx="2574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/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https://</a:t>
            </a:r>
            <a:r>
              <a:rPr lang="en-US" kern="0" dirty="0" err="1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web.cse.ohio-state.edu</a:t>
            </a:r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/~shen.94/Melbourne/Slides/TamaraChp5.pdf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683CBF-F83F-CF0A-9154-42D8D2AC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13" y="1703494"/>
            <a:ext cx="561752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Reminder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Thursday 09/18</a:t>
            </a: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endParaRPr lang="en-US" sz="2400" dirty="0">
              <a:highlight>
                <a:srgbClr val="FFFF00"/>
              </a:highlight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Use the activation code from instructions in slide deck 03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whether channels exist independently or integrally with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3DA2-0AE7-64C7-FE07-0F7D6DA0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6" y="2250571"/>
            <a:ext cx="8272303" cy="266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09A26-A654-2735-FC47-FAC5C415D81B}"/>
              </a:ext>
            </a:extLst>
          </p:cNvPr>
          <p:cNvSpPr txBox="1"/>
          <p:nvPr/>
        </p:nvSpPr>
        <p:spPr>
          <a:xfrm>
            <a:off x="10348984" y="26077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50" hangingPunct="0"/>
            <a:r>
              <a:rPr lang="en-US" sz="2000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(saturation)</a:t>
            </a:r>
          </a:p>
        </p:txBody>
      </p:sp>
    </p:spTree>
    <p:extLst>
      <p:ext uri="{BB962C8B-B14F-4D97-AF65-F5344CB8AC3E}">
        <p14:creationId xmlns:p14="http://schemas.microsoft.com/office/powerpoint/2010/main" val="229319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34609" y="2073661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Color is a good channel for this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40868" y="1676096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5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Shape is not as helpful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likely people are to infer differences as representing distinct groups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CA5CD4B-ECDD-D97B-5C0F-6EE9BAD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95" y="2267226"/>
            <a:ext cx="7086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6F52069A-CC74-7BB4-0F23-7B421B5D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2A43F835-A05A-F7E8-D654-A2629DAF1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9CB0C88F-9E1A-26A9-AEE6-26A2DBFCB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1342617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B554FB-C0DB-3FDC-C2AE-561B77C8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156" y="361336"/>
            <a:ext cx="8083302" cy="1334729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Design takeaway</a:t>
            </a:r>
            <a:r>
              <a:rPr lang="en-US" sz="2600" dirty="0"/>
              <a:t>: Prioritize most effective channels for most important data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3383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0F0EFE01-B14B-ACDB-389E-0EB19BF1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5E0BE226-5D4C-047A-3806-6C441C52D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Your Turn!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7403D7-B418-DD34-C78D-7E315836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93" y="818536"/>
            <a:ext cx="8083302" cy="5305173"/>
          </a:xfrm>
        </p:spPr>
        <p:txBody>
          <a:bodyPr anchor="t">
            <a:normAutofit/>
          </a:bodyPr>
          <a:lstStyle/>
          <a:p>
            <a:r>
              <a:rPr lang="en-US" sz="2600" dirty="0"/>
              <a:t>Find someone (or two) to work with </a:t>
            </a:r>
          </a:p>
          <a:p>
            <a:r>
              <a:rPr lang="en-US" sz="2600" dirty="0"/>
              <a:t>Choose a visualization from </a:t>
            </a:r>
            <a:r>
              <a:rPr lang="en-US" sz="2600" dirty="0">
                <a:hlinkClick r:id="rId3"/>
              </a:rPr>
              <a:t>https://informationisbeautiful.net/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What variables does the visualization show? </a:t>
            </a:r>
          </a:p>
          <a:p>
            <a:r>
              <a:rPr lang="en-US" sz="2600" dirty="0"/>
              <a:t>What visual channel(s) encode each variable?</a:t>
            </a:r>
          </a:p>
          <a:p>
            <a:r>
              <a:rPr lang="en-US" sz="2600" dirty="0"/>
              <a:t>Does the visualization follow the principles of effectiveness and expressiveness?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416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D0DF6B8-1589-38D6-13EB-9B7AD487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BEEC85AD-2123-B094-29CF-BC690FA36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B7693D-169F-4244-DFD8-B4B9DDE626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distributed across a nominal or ordinal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812" y="300101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26508" y="4001763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810655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14200" y="3416156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Recap data-visual mapping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Expressiveness &amp; effectiveness of visual channels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543525"/>
            <a:ext cx="7775076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 (sometimes) distributed across a nominal or ordinal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  <a:r>
              <a:rPr lang="en-US" b="1" dirty="0"/>
              <a:t> across categories</a:t>
            </a:r>
            <a:endParaRPr b="1" dirty="0"/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nominal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lang="en-US" dirty="0"/>
              <a:t>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 across categories</a:t>
            </a:r>
            <a:endParaRPr lang="en-US" dirty="0"/>
          </a:p>
          <a:p>
            <a:r>
              <a:rPr lang="en-US" dirty="0"/>
              <a:t>Could alternatively </a:t>
            </a:r>
            <a:r>
              <a:rPr dirty="0"/>
              <a:t>show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9481BC2A-ADEC-4392-10B9-5CD71392A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25043"/>
              </p:ext>
            </p:extLst>
          </p:nvPr>
        </p:nvGraphicFramePr>
        <p:xfrm>
          <a:off x="8125873" y="2613288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5E3E141B-23C8-3129-22F9-E288FF26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620" y="1701763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B112552-CBAE-615C-6FBF-D6E46CA8F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425" y="2522951"/>
            <a:ext cx="619830" cy="61983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8F02118-CCD4-D50D-E400-B68557706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2522749"/>
            <a:ext cx="619830" cy="61983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D93E025-2D07-F526-369C-7922105BC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509699"/>
            <a:ext cx="619830" cy="61983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9C8A7AA-22AD-C4AE-2BA1-9BD1D3E4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36" y="2965901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15ED82-5D6A-1BD8-211E-CC996179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965901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4EE8C82-ABD8-3730-B356-31393DB5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3419588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52D640B-FD81-7EE3-6C3C-134CF899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3419588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A19B381-C5B8-54F9-81AE-B6EEA1A43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838" y="4759579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8A151D2-BA6C-9083-8CC0-B0A426F0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886" y="4746529"/>
            <a:ext cx="619830" cy="61983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94BDB0E-8BE7-288E-C31F-3F3F2F1C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154" y="2962383"/>
            <a:ext cx="619830" cy="619830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6F7C801-7DCE-3364-0416-FAB6FD06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3875790"/>
            <a:ext cx="619830" cy="61983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AC3B8E3-B72C-D04A-DE2B-7A6DABCC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321" y="3875790"/>
            <a:ext cx="619830" cy="61983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70446BF-0492-78BD-2F9E-B3812A68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4324318"/>
            <a:ext cx="619830" cy="61983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1F0D7586-C957-97CA-894E-10F984CD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4324318"/>
            <a:ext cx="619830" cy="61983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46E94-B8BD-F0A2-3453-0D3CD8BFB32D}"/>
              </a:ext>
            </a:extLst>
          </p:cNvPr>
          <p:cNvGrpSpPr/>
          <p:nvPr/>
        </p:nvGrpSpPr>
        <p:grpSpPr>
          <a:xfrm>
            <a:off x="4305755" y="2615047"/>
            <a:ext cx="3580489" cy="4038371"/>
            <a:chOff x="8099752" y="2268137"/>
            <a:chExt cx="3580489" cy="4038371"/>
          </a:xfrm>
        </p:grpSpPr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EB3E0-6400-A2C1-835B-943ACA7AE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3FABE58-7E70-0349-8189-61910D8BA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CA93F7A-F425-E8A1-E815-38AA21C5B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388A812-09ED-9100-4561-869517BF1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D66F81A-B219-D82E-E474-934440E38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87BCAC0-7124-35E4-C0C1-88D50A071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01B8B1A4-0507-42E9-5FED-88B47572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5206814"/>
            <a:ext cx="619830" cy="61983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9FAA49F1-BF09-1CF8-793F-57ECEAFC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5193764"/>
            <a:ext cx="619830" cy="61983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64924719-CAC1-25DD-C9AE-CD2AAC13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034" y="5646338"/>
            <a:ext cx="619830" cy="61983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2087F441-4622-467A-0C26-52CDE7A80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763" y="6085770"/>
            <a:ext cx="619830" cy="619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37361B-2669-2EC6-1CE2-07EEB53B70C4}"/>
              </a:ext>
            </a:extLst>
          </p:cNvPr>
          <p:cNvSpPr/>
          <p:nvPr/>
        </p:nvSpPr>
        <p:spPr>
          <a:xfrm>
            <a:off x="8335763" y="1828151"/>
            <a:ext cx="1038402" cy="28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Nominal</a:t>
            </a:r>
            <a:endParaRPr lang="en-US" sz="4400" b="0" cap="none" spc="0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network</a:t>
            </a:r>
            <a:r>
              <a:rPr lang="en-US" dirty="0"/>
              <a:t> (</a:t>
            </a:r>
            <a:r>
              <a:rPr lang="en-US" b="1" dirty="0"/>
              <a:t>graph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1991-15A5-BE15-10F4-564DDE9D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665473-0059-3AAD-2F49-1BA331E02247}"/>
              </a:ext>
            </a:extLst>
          </p:cNvPr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Find someone (or two) to work with</a:t>
            </a:r>
          </a:p>
          <a:p>
            <a:endParaRPr lang="en-US" dirty="0"/>
          </a:p>
          <a:p>
            <a:r>
              <a:rPr lang="en-US" dirty="0"/>
              <a:t>Choose a visual encoding from </a:t>
            </a:r>
            <a:r>
              <a:rPr lang="en-US" dirty="0">
                <a:hlinkClick r:id="rId2"/>
              </a:rPr>
              <a:t>https://datavizproject.com/</a:t>
            </a:r>
            <a:r>
              <a:rPr lang="en-US" dirty="0"/>
              <a:t> that you </a:t>
            </a:r>
            <a:r>
              <a:rPr lang="en-US" b="1" i="1" dirty="0"/>
              <a:t>have not previously encountered</a:t>
            </a:r>
          </a:p>
          <a:p>
            <a:endParaRPr lang="en-US" dirty="0"/>
          </a:p>
          <a:p>
            <a:r>
              <a:rPr lang="en-US" dirty="0"/>
              <a:t>What variable types is your visual encoding good for?</a:t>
            </a:r>
          </a:p>
          <a:p>
            <a:endParaRPr lang="en-US" dirty="0"/>
          </a:p>
          <a:p>
            <a:r>
              <a:rPr lang="en-US" dirty="0"/>
              <a:t>What types </a:t>
            </a:r>
            <a:r>
              <a:rPr lang="en-US"/>
              <a:t>of data questions </a:t>
            </a:r>
            <a:r>
              <a:rPr lang="en-US" dirty="0"/>
              <a:t>do you think this visual encoding would be good for answering?</a:t>
            </a:r>
          </a:p>
          <a:p>
            <a:endParaRPr lang="en-US" dirty="0"/>
          </a:p>
          <a:p>
            <a:r>
              <a:rPr lang="en-US" dirty="0"/>
              <a:t>Find an example of the visual encoding with real data. What is one interesting thing the visualization shows?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4CE650-84EF-9DC8-DDDB-36B1FB6DCF7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Your Turn!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B689-2807-2DC9-A35A-6D7A78CF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D92A-D606-8D89-6843-AB68F1C6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7DC0-2126-AD4F-312E-CBB5A909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endParaRPr lang="en-US" sz="2400" b="1" dirty="0"/>
          </a:p>
          <a:p>
            <a:r>
              <a:rPr lang="en-US" sz="2600" dirty="0"/>
              <a:t>The process of representing variables via visual channels is called </a:t>
            </a:r>
            <a:r>
              <a:rPr lang="en-US" sz="2600" b="1" dirty="0"/>
              <a:t>encoding </a:t>
            </a:r>
          </a:p>
          <a:p>
            <a:r>
              <a:rPr lang="en-US" sz="2600" b="1" dirty="0"/>
              <a:t>Visual encoding </a:t>
            </a:r>
            <a:r>
              <a:rPr lang="en-US" sz="2600" dirty="0"/>
              <a:t>is another term for a visualization</a:t>
            </a:r>
          </a:p>
          <a:p>
            <a:endParaRPr lang="en-US" sz="2600" dirty="0"/>
          </a:p>
          <a:p>
            <a:r>
              <a:rPr lang="en-US" sz="2600" dirty="0"/>
              <a:t>One way we will often analyze visualizations is by inspecting their data-visual mapping (i.e. encoding)   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40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F213-0DE7-2C6A-0186-95C547DF9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1ADC-6A14-02C9-F8E2-146A9F90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8" name="Picture 7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03E323E4-0E10-F79C-D2AE-F934CAC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25" y="2390720"/>
            <a:ext cx="7772400" cy="413071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C8D6-2327-EF77-10AF-FD17E8BFE522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157205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CECE-7755-409A-5590-55821A5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233-F6DF-A7EB-E07F-EA0A354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1026" name="Picture 2" descr="Pie Charts | Data Literacy | Writing Support">
            <a:extLst>
              <a:ext uri="{FF2B5EF4-FFF2-40B4-BE49-F238E27FC236}">
                <a16:creationId xmlns:a16="http://schemas.microsoft.com/office/drawing/2014/main" id="{3857367B-B19A-ECD3-60CF-82361D3D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2" y="2404736"/>
            <a:ext cx="5608860" cy="42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11FD17-CE95-D510-45E7-2F91206BFAEF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52327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9814-422D-B7D6-E583-148654C1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4D53-D404-6A03-9C98-2314BE73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5" name="Picture 4" descr="A graph with colorful bars&#10;&#10;AI-generated content may be incorrect.">
            <a:extLst>
              <a:ext uri="{FF2B5EF4-FFF2-40B4-BE49-F238E27FC236}">
                <a16:creationId xmlns:a16="http://schemas.microsoft.com/office/drawing/2014/main" id="{7E36213F-6AB2-1D0B-B619-C3CD93C8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13" y="1692693"/>
            <a:ext cx="6876028" cy="57261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88000-DDDC-12E6-61F6-CFA801228FFD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2252ED-B6B7-D95A-C7B6-5016D688196B}"/>
              </a:ext>
            </a:extLst>
          </p:cNvPr>
          <p:cNvSpPr/>
          <p:nvPr/>
        </p:nvSpPr>
        <p:spPr>
          <a:xfrm>
            <a:off x="132735" y="4660490"/>
            <a:ext cx="4173794" cy="1949431"/>
          </a:xfrm>
          <a:prstGeom prst="wedgeRoundRectCallout">
            <a:avLst>
              <a:gd name="adj1" fmla="val 51249"/>
              <a:gd name="adj2" fmla="val -7230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Dual (or double) encoding </a:t>
            </a:r>
            <a:r>
              <a:rPr lang="en-US" sz="2400" dirty="0"/>
              <a:t>== encoding one variable via more than one channel</a:t>
            </a:r>
          </a:p>
        </p:txBody>
      </p:sp>
    </p:spTree>
    <p:extLst>
      <p:ext uri="{BB962C8B-B14F-4D97-AF65-F5344CB8AC3E}">
        <p14:creationId xmlns:p14="http://schemas.microsoft.com/office/powerpoint/2010/main" val="28845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888017CE-7184-FE1F-BEB3-91030730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959159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44C5CC-C890-5257-8493-134AA9AA8F18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D59949-73F2-8B32-148D-A1036926F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355" y="3156154"/>
            <a:ext cx="3463305" cy="3549445"/>
          </a:xfrm>
        </p:spPr>
        <p:txBody>
          <a:bodyPr anchor="t">
            <a:normAutofit/>
          </a:bodyPr>
          <a:lstStyle/>
          <a:p>
            <a:r>
              <a:rPr lang="en-US" sz="2600" dirty="0"/>
              <a:t>Using the correct visual channel type for the correct variable type is called </a:t>
            </a:r>
            <a:r>
              <a:rPr lang="en-US" sz="2600" b="1" dirty="0"/>
              <a:t>expressiveness</a:t>
            </a:r>
          </a:p>
          <a:p>
            <a:r>
              <a:rPr lang="en-US" sz="2600" dirty="0"/>
              <a:t>We also consider </a:t>
            </a:r>
            <a:r>
              <a:rPr lang="en-US" sz="2600" b="1" dirty="0"/>
              <a:t>effectiveness</a:t>
            </a:r>
            <a:r>
              <a:rPr lang="en-US" sz="2600" dirty="0"/>
              <a:t> to choose visual channels</a:t>
            </a:r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</TotalTime>
  <Words>1266</Words>
  <Application>Microsoft Macintosh PowerPoint</Application>
  <PresentationFormat>Widescreen</PresentationFormat>
  <Paragraphs>218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Choosing Visual Channels</vt:lpstr>
      <vt:lpstr>Reminder</vt:lpstr>
      <vt:lpstr>Plan for Today</vt:lpstr>
      <vt:lpstr>Recall: Data  Visuals</vt:lpstr>
      <vt:lpstr>Visual Encoding</vt:lpstr>
      <vt:lpstr>Ex. Data-Visual Mapping</vt:lpstr>
      <vt:lpstr>Ex. Data-Visual Mapping</vt:lpstr>
      <vt:lpstr>Ex. Data-Visual Mapping</vt:lpstr>
      <vt:lpstr>Ranking Visual Channels</vt:lpstr>
      <vt:lpstr>Ranking Visual Channels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Discriminability</vt:lpstr>
      <vt:lpstr>Separability</vt:lpstr>
      <vt:lpstr>Visual Popout</vt:lpstr>
      <vt:lpstr>Visual Popout</vt:lpstr>
      <vt:lpstr>Visual Popout</vt:lpstr>
      <vt:lpstr>Visual Popout</vt:lpstr>
      <vt:lpstr>Grouping</vt:lpstr>
      <vt:lpstr>Ranking Visual Channels</vt:lpstr>
      <vt:lpstr>Your Turn!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34</cp:revision>
  <dcterms:created xsi:type="dcterms:W3CDTF">2023-08-03T18:49:17Z</dcterms:created>
  <dcterms:modified xsi:type="dcterms:W3CDTF">2025-09-15T16:16:40Z</dcterms:modified>
</cp:coreProperties>
</file>